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1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val"/>
          <p:cNvSpPr/>
          <p:nvPr/>
        </p:nvSpPr>
        <p:spPr>
          <a:xfrm>
            <a:off x="-2961290" y="-6462251"/>
            <a:ext cx="19112538" cy="19072697"/>
          </a:xfrm>
          <a:prstGeom prst="ellipse">
            <a:avLst/>
          </a:prstGeom>
          <a:solidFill>
            <a:srgbClr val="ED837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52" name="Your Program Title…"/>
          <p:cNvSpPr txBox="1"/>
          <p:nvPr/>
        </p:nvSpPr>
        <p:spPr>
          <a:xfrm>
            <a:off x="2093941" y="2469222"/>
            <a:ext cx="11096418" cy="4085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000">
                <a:solidFill>
                  <a:srgbClr val="FFFFFF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Your Program Title</a:t>
            </a:r>
          </a:p>
          <a:p>
            <a:pPr algn="l">
              <a:defRPr sz="15000">
                <a:solidFill>
                  <a:srgbClr val="FFFFFF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Goes Here</a:t>
            </a:r>
          </a:p>
          <a:p>
            <a:pPr algn="l">
              <a:defRPr sz="5000">
                <a:solidFill>
                  <a:srgbClr val="FFFFFF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Make it snappy!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1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1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3 copy.png" descr="3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917" y="1911350"/>
            <a:ext cx="9969501" cy="989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rogram…"/>
          <p:cNvSpPr txBox="1"/>
          <p:nvPr/>
        </p:nvSpPr>
        <p:spPr>
          <a:xfrm>
            <a:off x="13003009" y="2677177"/>
            <a:ext cx="6866891" cy="549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70000"/>
              </a:lnSpc>
              <a:defRPr sz="10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Program </a:t>
            </a:r>
          </a:p>
          <a:p>
            <a:pPr algn="l">
              <a:lnSpc>
                <a:spcPct val="70000"/>
              </a:lnSpc>
              <a:defRPr sz="10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Goals and </a:t>
            </a:r>
          </a:p>
          <a:p>
            <a:pPr algn="l">
              <a:lnSpc>
                <a:spcPct val="70000"/>
              </a:lnSpc>
              <a:defRPr sz="10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Objectives</a:t>
            </a:r>
          </a:p>
        </p:txBody>
      </p:sp>
      <p:sp>
        <p:nvSpPr>
          <p:cNvPr id="158" name="What are your goals?…"/>
          <p:cNvSpPr txBox="1"/>
          <p:nvPr/>
        </p:nvSpPr>
        <p:spPr>
          <a:xfrm>
            <a:off x="14258491" y="7114100"/>
            <a:ext cx="7726155" cy="10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What are your goals?</a:t>
            </a:r>
          </a:p>
          <a:p>
            <a:pPr algn="l">
              <a:defRPr sz="3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Diversity &amp; Inclusion? Succession Planning?</a:t>
            </a:r>
          </a:p>
        </p:txBody>
      </p:sp>
      <p:sp>
        <p:nvSpPr>
          <p:cNvPr id="159" name="State them in this section and create…"/>
          <p:cNvSpPr txBox="1"/>
          <p:nvPr/>
        </p:nvSpPr>
        <p:spPr>
          <a:xfrm>
            <a:off x="14258491" y="8530996"/>
            <a:ext cx="7913687" cy="10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State them in this section and create</a:t>
            </a:r>
          </a:p>
          <a:p>
            <a:pPr algn="l">
              <a:defRPr sz="3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Measurable goals and objectives for them.</a:t>
            </a:r>
          </a:p>
        </p:txBody>
      </p:sp>
      <p:sp>
        <p:nvSpPr>
          <p:cNvPr id="160" name="Example: Promote 50% more managers…"/>
          <p:cNvSpPr txBox="1"/>
          <p:nvPr/>
        </p:nvSpPr>
        <p:spPr>
          <a:xfrm>
            <a:off x="14258491" y="9947892"/>
            <a:ext cx="8302592" cy="10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Example: Promote 50% more managers </a:t>
            </a:r>
          </a:p>
          <a:p>
            <a:pPr algn="l">
              <a:defRPr sz="3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from the internal pool for the next 2 years</a:t>
            </a:r>
          </a:p>
        </p:txBody>
      </p:sp>
      <p:sp>
        <p:nvSpPr>
          <p:cNvPr id="161" name="1"/>
          <p:cNvSpPr/>
          <p:nvPr/>
        </p:nvSpPr>
        <p:spPr>
          <a:xfrm>
            <a:off x="13146349" y="7210620"/>
            <a:ext cx="897891" cy="897891"/>
          </a:xfrm>
          <a:prstGeom prst="ellipse">
            <a:avLst/>
          </a:prstGeom>
          <a:solidFill>
            <a:srgbClr val="0A203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62" name="2"/>
          <p:cNvSpPr/>
          <p:nvPr/>
        </p:nvSpPr>
        <p:spPr>
          <a:xfrm>
            <a:off x="13146349" y="8627516"/>
            <a:ext cx="897891" cy="897891"/>
          </a:xfrm>
          <a:prstGeom prst="ellipse">
            <a:avLst/>
          </a:prstGeom>
          <a:solidFill>
            <a:srgbClr val="0A203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63" name="3"/>
          <p:cNvSpPr/>
          <p:nvPr/>
        </p:nvSpPr>
        <p:spPr>
          <a:xfrm>
            <a:off x="13146349" y="10044412"/>
            <a:ext cx="897891" cy="897891"/>
          </a:xfrm>
          <a:prstGeom prst="ellipse">
            <a:avLst/>
          </a:prstGeom>
          <a:solidFill>
            <a:srgbClr val="0A203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1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oles and…"/>
          <p:cNvSpPr txBox="1"/>
          <p:nvPr/>
        </p:nvSpPr>
        <p:spPr>
          <a:xfrm>
            <a:off x="1666805" y="2323743"/>
            <a:ext cx="8203693" cy="342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70000"/>
              </a:lnSpc>
              <a:defRPr sz="8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Roles and</a:t>
            </a:r>
          </a:p>
          <a:p>
            <a:pPr algn="l">
              <a:lnSpc>
                <a:spcPct val="70000"/>
              </a:lnSpc>
              <a:defRPr sz="8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Responsibilities</a:t>
            </a:r>
          </a:p>
        </p:txBody>
      </p:sp>
      <p:sp>
        <p:nvSpPr>
          <p:cNvPr id="166" name="Who will be managing/coordinating the mentoring program?…"/>
          <p:cNvSpPr txBox="1"/>
          <p:nvPr/>
        </p:nvSpPr>
        <p:spPr>
          <a:xfrm>
            <a:off x="1781546" y="5524125"/>
            <a:ext cx="6987256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457200">
              <a:lnSpc>
                <a:spcPct val="100000"/>
              </a:lnSpc>
              <a:buClr>
                <a:srgbClr val="002333"/>
              </a:buClr>
              <a:buSzPct val="150000"/>
              <a:buFont typeface="Times Roman"/>
              <a:buChar char="•"/>
              <a:defRPr sz="35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Who will be managing/coordinating the mentoring program?</a:t>
            </a:r>
            <a:endParaRPr>
              <a:solidFill>
                <a:srgbClr val="000000"/>
              </a:solidFill>
            </a:endParaRPr>
          </a:p>
          <a:p>
            <a:pPr algn="l" defTabSz="457200">
              <a:lnSpc>
                <a:spcPct val="100000"/>
              </a:lnSpc>
              <a:defRPr sz="35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</a:p>
          <a:p>
            <a:pPr marL="457200" indent="-317500" algn="l" defTabSz="457200">
              <a:lnSpc>
                <a:spcPct val="100000"/>
              </a:lnSpc>
              <a:buClr>
                <a:srgbClr val="002333"/>
              </a:buClr>
              <a:buSzPct val="150000"/>
              <a:buFont typeface="Times Roman"/>
              <a:buChar char="•"/>
              <a:defRPr sz="35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What are the expectations of mentors and mentees?</a:t>
            </a:r>
          </a:p>
        </p:txBody>
      </p:sp>
      <p:sp>
        <p:nvSpPr>
          <p:cNvPr id="167" name="Text"/>
          <p:cNvSpPr txBox="1"/>
          <p:nvPr/>
        </p:nvSpPr>
        <p:spPr>
          <a:xfrm>
            <a:off x="12128500" y="6629400"/>
            <a:ext cx="127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168" name="4 copy.png" descr="4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9236" y="0"/>
            <a:ext cx="139319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1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5 copy.png" descr="5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election Criteria…"/>
          <p:cNvSpPr txBox="1"/>
          <p:nvPr/>
        </p:nvSpPr>
        <p:spPr>
          <a:xfrm>
            <a:off x="1393943" y="1602798"/>
            <a:ext cx="7880605" cy="302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70000"/>
              </a:lnSpc>
              <a:defRPr sz="7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Selection Criteria</a:t>
            </a:r>
          </a:p>
          <a:p>
            <a:pPr algn="l">
              <a:lnSpc>
                <a:spcPct val="70000"/>
              </a:lnSpc>
              <a:defRPr sz="7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And Matching</a:t>
            </a:r>
          </a:p>
        </p:txBody>
      </p:sp>
      <p:sp>
        <p:nvSpPr>
          <p:cNvPr id="172" name="Text"/>
          <p:cNvSpPr txBox="1"/>
          <p:nvPr/>
        </p:nvSpPr>
        <p:spPr>
          <a:xfrm>
            <a:off x="12128500" y="66293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73" name="How many people will be in your mentoring program?…"/>
          <p:cNvSpPr txBox="1"/>
          <p:nvPr/>
        </p:nvSpPr>
        <p:spPr>
          <a:xfrm>
            <a:off x="1330076" y="4086801"/>
            <a:ext cx="8563076" cy="802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How many people will be in your mentoring program?</a:t>
            </a: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What criteria are you going to</a:t>
            </a: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use in inviting people into the program?</a:t>
            </a: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How will the participants </a:t>
            </a: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be matched?</a:t>
            </a: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And what criteria will they </a:t>
            </a:r>
          </a:p>
          <a:p>
            <a:pPr algn="l" defTabSz="457200">
              <a:lnSpc>
                <a:spcPct val="100000"/>
              </a:lnSpc>
              <a:defRPr sz="3800">
                <a:solidFill>
                  <a:srgbClr val="002333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be matched 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1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rogram…"/>
          <p:cNvSpPr txBox="1"/>
          <p:nvPr/>
        </p:nvSpPr>
        <p:spPr>
          <a:xfrm>
            <a:off x="1964474" y="2480803"/>
            <a:ext cx="7128511" cy="302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70000"/>
              </a:lnSpc>
              <a:defRPr sz="7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Program</a:t>
            </a:r>
          </a:p>
          <a:p>
            <a:pPr algn="l">
              <a:lnSpc>
                <a:spcPct val="70000"/>
              </a:lnSpc>
              <a:defRPr sz="7000">
                <a:solidFill>
                  <a:srgbClr val="0A2030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Implementation</a:t>
            </a:r>
          </a:p>
        </p:txBody>
      </p:sp>
      <p:sp>
        <p:nvSpPr>
          <p:cNvPr id="176" name="Text"/>
          <p:cNvSpPr txBox="1"/>
          <p:nvPr/>
        </p:nvSpPr>
        <p:spPr>
          <a:xfrm>
            <a:off x="12128500" y="66293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77" name="How long will the program take to implement?…"/>
          <p:cNvSpPr txBox="1"/>
          <p:nvPr/>
        </p:nvSpPr>
        <p:spPr>
          <a:xfrm>
            <a:off x="1900607" y="4885196"/>
            <a:ext cx="8563076" cy="635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4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How long will the program take to implement?</a:t>
            </a:r>
          </a:p>
          <a:p>
            <a:pPr algn="l" defTabSz="457200">
              <a:lnSpc>
                <a:spcPct val="100000"/>
              </a:lnSpc>
              <a:defRPr sz="4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</a:p>
          <a:p>
            <a:pPr algn="l" defTabSz="457200">
              <a:lnSpc>
                <a:spcPct val="100000"/>
              </a:lnSpc>
              <a:defRPr sz="4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What are the stages of implementation?</a:t>
            </a:r>
          </a:p>
          <a:p>
            <a:pPr algn="l" defTabSz="457200">
              <a:lnSpc>
                <a:spcPct val="100000"/>
              </a:lnSpc>
              <a:defRPr sz="4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</a:p>
          <a:p>
            <a:pPr algn="l" defTabSz="457200">
              <a:lnSpc>
                <a:spcPct val="100000"/>
              </a:lnSpc>
              <a:defRPr sz="4000">
                <a:solidFill>
                  <a:srgbClr val="0A2030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Will you need any help or support at any particular stage?</a:t>
            </a:r>
          </a:p>
        </p:txBody>
      </p:sp>
      <p:pic>
        <p:nvPicPr>
          <p:cNvPr id="178" name="6 copy.png" descr="6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1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"/>
          <p:cNvSpPr txBox="1"/>
          <p:nvPr/>
        </p:nvSpPr>
        <p:spPr>
          <a:xfrm>
            <a:off x="12128500" y="66293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81" name="Circle"/>
          <p:cNvSpPr/>
          <p:nvPr/>
        </p:nvSpPr>
        <p:spPr>
          <a:xfrm>
            <a:off x="11451741" y="3577253"/>
            <a:ext cx="15514790" cy="15519401"/>
          </a:xfrm>
          <a:prstGeom prst="ellipse">
            <a:avLst/>
          </a:prstGeom>
          <a:solidFill>
            <a:srgbClr val="ED837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82" name="Program…"/>
          <p:cNvSpPr txBox="1"/>
          <p:nvPr/>
        </p:nvSpPr>
        <p:spPr>
          <a:xfrm>
            <a:off x="15303519" y="5564985"/>
            <a:ext cx="6755131" cy="497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>
                <a:solidFill>
                  <a:srgbClr val="FFFFFF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Program</a:t>
            </a:r>
          </a:p>
          <a:p>
            <a:pPr>
              <a:defRPr sz="10000">
                <a:solidFill>
                  <a:srgbClr val="FFFFFF"/>
                </a:solidFill>
                <a:latin typeface="Manrope ExtraLight ExtraBold"/>
                <a:ea typeface="Manrope ExtraLight ExtraBold"/>
                <a:cs typeface="Manrope ExtraLight ExtraBold"/>
                <a:sym typeface="Manrope ExtraLight ExtraBold"/>
              </a:defRPr>
            </a:pPr>
            <a:r>
              <a:t>Evaluation</a:t>
            </a:r>
          </a:p>
        </p:txBody>
      </p:sp>
      <p:sp>
        <p:nvSpPr>
          <p:cNvPr id="183" name="How will success be measured?…"/>
          <p:cNvSpPr txBox="1"/>
          <p:nvPr/>
        </p:nvSpPr>
        <p:spPr>
          <a:xfrm>
            <a:off x="13981742" y="9298265"/>
            <a:ext cx="9398685" cy="461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4000"/>
              </a:spcBef>
              <a:defRPr sz="4000">
                <a:solidFill>
                  <a:srgbClr val="FFFFFF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How will success be measured?</a:t>
            </a:r>
          </a:p>
          <a:p>
            <a:pPr defTabSz="457200">
              <a:lnSpc>
                <a:spcPct val="100000"/>
              </a:lnSpc>
              <a:spcBef>
                <a:spcPts val="4000"/>
              </a:spcBef>
              <a:defRPr sz="4000">
                <a:solidFill>
                  <a:srgbClr val="FFFFFF"/>
                </a:solidFill>
                <a:latin typeface="Manrope ExtraLight Regular"/>
                <a:ea typeface="Manrope ExtraLight Regular"/>
                <a:cs typeface="Manrope ExtraLight Regular"/>
                <a:sym typeface="Manrope ExtraLight Regular"/>
              </a:defRPr>
            </a:pPr>
            <a:r>
              <a:t>How are you going to prove organisational and individual outcomes?</a:t>
            </a:r>
          </a:p>
        </p:txBody>
      </p:sp>
      <p:pic>
        <p:nvPicPr>
          <p:cNvPr id="184" name="7 copy.png" descr="7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